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488" autoAdjust="0"/>
  </p:normalViewPr>
  <p:slideViewPr>
    <p:cSldViewPr snapToGrid="0">
      <p:cViewPr varScale="1">
        <p:scale>
          <a:sx n="63" d="100"/>
          <a:sy n="63" d="100"/>
        </p:scale>
        <p:origin x="10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2CC0D8-17A8-4FEB-92A5-D154BF82FBE9}" type="datetimeFigureOut">
              <a:rPr lang="en-US" smtClean="0"/>
              <a:t>10/6/2020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07BA5-96FB-4284-B4FD-0E69296A995D}" type="slidenum">
              <a:rPr lang="en-US" smtClean="0"/>
              <a:t>‹#›</a:t>
            </a:fld>
            <a:endParaRPr lang="en-US"/>
          </a:p>
        </p:txBody>
      </p:sp>
    </p:spTree>
    <p:extLst>
      <p:ext uri="{BB962C8B-B14F-4D97-AF65-F5344CB8AC3E}">
        <p14:creationId xmlns:p14="http://schemas.microsoft.com/office/powerpoint/2010/main" val="2239890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has shown that patients chronically taking angiotensin-converting enzyme inhibitors (ACEI) are more prone to developing hypotension after induction of general anesthesia, which in some cases involves patients aren’t responsive to vasopressor therapy. This study sought to examine whether pre-operative carotid-femoral pulse wave velocity (</a:t>
            </a:r>
            <a:r>
              <a:rPr lang="en-US" dirty="0" err="1"/>
              <a:t>cf</a:t>
            </a:r>
            <a:r>
              <a:rPr lang="en-US" dirty="0"/>
              <a:t>-PWV) may be significantly lower in patients chronically treated with ACEI’s who experience vasopressor resistant hypotension (VRH) than those who do not. Results showed that, indeed, patients who developed VRH had significantly lower </a:t>
            </a:r>
            <a:r>
              <a:rPr lang="en-US" dirty="0" err="1"/>
              <a:t>cf</a:t>
            </a:r>
            <a:r>
              <a:rPr lang="en-US" dirty="0"/>
              <a:t>-PWV that those who did not. With each 1 m/s decrease in </a:t>
            </a:r>
            <a:r>
              <a:rPr lang="en-US" dirty="0" err="1"/>
              <a:t>cf</a:t>
            </a:r>
            <a:r>
              <a:rPr lang="en-US" dirty="0"/>
              <a:t>-PWV there 62% increased odds of developing hypotension and an expected 40% increase in phenylephrine dose. These findings suggest that pre-operative </a:t>
            </a:r>
            <a:r>
              <a:rPr lang="en-US" dirty="0" err="1"/>
              <a:t>cf</a:t>
            </a:r>
            <a:r>
              <a:rPr lang="en-US" dirty="0"/>
              <a:t>-PWV assessment may help identify and prepare patients at high risk of developing VRH.</a:t>
            </a:r>
          </a:p>
        </p:txBody>
      </p:sp>
      <p:sp>
        <p:nvSpPr>
          <p:cNvPr id="4" name="Slide Number Placeholder 3"/>
          <p:cNvSpPr>
            <a:spLocks noGrp="1"/>
          </p:cNvSpPr>
          <p:nvPr>
            <p:ph type="sldNum" sz="quarter" idx="5"/>
          </p:nvPr>
        </p:nvSpPr>
        <p:spPr/>
        <p:txBody>
          <a:bodyPr/>
          <a:lstStyle/>
          <a:p>
            <a:fld id="{39D07BA5-96FB-4284-B4FD-0E69296A995D}" type="slidenum">
              <a:rPr lang="en-US" smtClean="0"/>
              <a:t>1</a:t>
            </a:fld>
            <a:endParaRPr lang="en-US"/>
          </a:p>
        </p:txBody>
      </p:sp>
    </p:spTree>
    <p:extLst>
      <p:ext uri="{BB962C8B-B14F-4D97-AF65-F5344CB8AC3E}">
        <p14:creationId xmlns:p14="http://schemas.microsoft.com/office/powerpoint/2010/main" val="870857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E88C0-FBBE-4AD5-B5A7-A7BC3D1A62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EF9429-4AE8-4019-A194-D2E373AD7B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C69BF7-30DE-421B-99D0-F8756B8E1FA3}"/>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5" name="Footer Placeholder 4">
            <a:extLst>
              <a:ext uri="{FF2B5EF4-FFF2-40B4-BE49-F238E27FC236}">
                <a16:creationId xmlns:a16="http://schemas.microsoft.com/office/drawing/2014/main" id="{E46E00B4-488D-4E0C-8D41-527A5DC843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F31863-2EF9-4A39-A3BF-DCBCBFA58EDD}"/>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3273312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35151-9981-47D8-A48F-A11B89E2B7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8E0DC-E906-444A-8A09-4682917176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16FEC-D4D9-44AC-83C2-AD7AF6F9046D}"/>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5" name="Footer Placeholder 4">
            <a:extLst>
              <a:ext uri="{FF2B5EF4-FFF2-40B4-BE49-F238E27FC236}">
                <a16:creationId xmlns:a16="http://schemas.microsoft.com/office/drawing/2014/main" id="{1AF1858A-B229-4FE2-98F3-F3685A4F8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52BD-7F40-43F9-8894-7F757CA18BBF}"/>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3981299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761F56-6EC4-44B9-8C4B-E6794771B7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DF997E-02ED-45EB-8405-82E88F5523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DE4A2E-9334-47D7-8542-DF9D1BEFE793}"/>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5" name="Footer Placeholder 4">
            <a:extLst>
              <a:ext uri="{FF2B5EF4-FFF2-40B4-BE49-F238E27FC236}">
                <a16:creationId xmlns:a16="http://schemas.microsoft.com/office/drawing/2014/main" id="{B8DF5EB3-12E1-4FEA-8E96-02591CBAF9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163F34-B785-455D-A0B0-24A56E04C728}"/>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187509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460B9-8234-43A6-B7D6-40AD2341CE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E90B8B-CA3C-49E4-A685-98165DB082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8F8ACA-56E2-416C-BA6C-6D49AB56FF72}"/>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5" name="Footer Placeholder 4">
            <a:extLst>
              <a:ext uri="{FF2B5EF4-FFF2-40B4-BE49-F238E27FC236}">
                <a16:creationId xmlns:a16="http://schemas.microsoft.com/office/drawing/2014/main" id="{27E87516-3253-4B29-9306-7A50F0B4B2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F64095-88CD-4CF5-8702-AE32EB32C338}"/>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795387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63146-71AC-4ABD-8C03-45F0887C1B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11AB06-4F97-40AF-9B48-1133F66FDE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9E732-4873-40D1-85CD-55CE3D6B974C}"/>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5" name="Footer Placeholder 4">
            <a:extLst>
              <a:ext uri="{FF2B5EF4-FFF2-40B4-BE49-F238E27FC236}">
                <a16:creationId xmlns:a16="http://schemas.microsoft.com/office/drawing/2014/main" id="{BC856256-9E63-413A-8BEC-F12F1411A2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9EBA48-C944-4830-ABF5-AEAA5D0EA598}"/>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126984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2B206-99D8-4208-ABCF-A371C65011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36BD99-B6A4-43A2-9FB4-E4F1DA9E94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6DAE0F-6DB1-4396-877F-1873C81403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8180EA-FFD9-4938-AD22-E6C739C38E00}"/>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6" name="Footer Placeholder 5">
            <a:extLst>
              <a:ext uri="{FF2B5EF4-FFF2-40B4-BE49-F238E27FC236}">
                <a16:creationId xmlns:a16="http://schemas.microsoft.com/office/drawing/2014/main" id="{836F81F8-F7F1-4C55-AB15-2BDF0343DA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70E925-12B5-4D56-BC8D-4B6555C08EC5}"/>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396365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D0E52-8AD2-47B2-82B4-7A2B485F91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83B7F-3A97-475A-9101-151276C210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8A344B-AE79-4564-A47F-8790AE6092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B22080-C630-448A-8653-1FBDFA5DFA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C2AFE1-3AEF-43F4-A77C-4DD081C13D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45C4F5-50AA-4356-9F8C-439F4DB6ED9C}"/>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8" name="Footer Placeholder 7">
            <a:extLst>
              <a:ext uri="{FF2B5EF4-FFF2-40B4-BE49-F238E27FC236}">
                <a16:creationId xmlns:a16="http://schemas.microsoft.com/office/drawing/2014/main" id="{BAFF34C7-7549-417E-B2A5-2A48146DB3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3906F7-0678-484F-A452-E93369EBA978}"/>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620564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7C51-6D60-467E-AAA2-913D47DF79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CD90DA-2F00-47FE-A998-DD6C030DC95C}"/>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4" name="Footer Placeholder 3">
            <a:extLst>
              <a:ext uri="{FF2B5EF4-FFF2-40B4-BE49-F238E27FC236}">
                <a16:creationId xmlns:a16="http://schemas.microsoft.com/office/drawing/2014/main" id="{533D0975-ACF4-4760-AA55-92997035BC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75DA18-1CAE-4EE5-8CE5-69EEB0DBDEE7}"/>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2100890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DF29E5-DDE3-4231-A122-79DFB9CCD2CE}"/>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3" name="Footer Placeholder 2">
            <a:extLst>
              <a:ext uri="{FF2B5EF4-FFF2-40B4-BE49-F238E27FC236}">
                <a16:creationId xmlns:a16="http://schemas.microsoft.com/office/drawing/2014/main" id="{91065E58-42B4-433B-A203-2D66D10C68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EE9C22-B776-4592-A5AF-14FD73E2884D}"/>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1343175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EFFF6-597D-4400-8AFD-FAF4503E79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0CD49D-DF49-402A-AAC4-5CE1BED038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730C19-6F10-413F-8DB6-737200B72E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912C3A-9FFF-4FB2-8E4B-93E397B51D56}"/>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6" name="Footer Placeholder 5">
            <a:extLst>
              <a:ext uri="{FF2B5EF4-FFF2-40B4-BE49-F238E27FC236}">
                <a16:creationId xmlns:a16="http://schemas.microsoft.com/office/drawing/2014/main" id="{05BED036-392C-4F58-AA79-8FFBBC6126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DB93F3-D509-445D-8F76-E31A0BB26487}"/>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272886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E0D9D-0EB4-4AAB-AAA4-1805A58BA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0EF856-1322-4F65-80E4-360F990BE4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6A09E7-5308-4543-88AC-0A50EE40F2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32EA32-75B3-4569-9904-F1DF3603785C}"/>
              </a:ext>
            </a:extLst>
          </p:cNvPr>
          <p:cNvSpPr>
            <a:spLocks noGrp="1"/>
          </p:cNvSpPr>
          <p:nvPr>
            <p:ph type="dt" sz="half" idx="10"/>
          </p:nvPr>
        </p:nvSpPr>
        <p:spPr/>
        <p:txBody>
          <a:bodyPr/>
          <a:lstStyle/>
          <a:p>
            <a:fld id="{75D4AB99-5F61-4A9F-A33A-81CC81A23315}" type="datetimeFigureOut">
              <a:rPr lang="en-US" smtClean="0"/>
              <a:t>10/6/2020</a:t>
            </a:fld>
            <a:endParaRPr lang="en-US"/>
          </a:p>
        </p:txBody>
      </p:sp>
      <p:sp>
        <p:nvSpPr>
          <p:cNvPr id="6" name="Footer Placeholder 5">
            <a:extLst>
              <a:ext uri="{FF2B5EF4-FFF2-40B4-BE49-F238E27FC236}">
                <a16:creationId xmlns:a16="http://schemas.microsoft.com/office/drawing/2014/main" id="{4196113E-E962-4155-AED5-B1F3DF1933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D20FD8-E657-43D6-B389-60201B9BB16B}"/>
              </a:ext>
            </a:extLst>
          </p:cNvPr>
          <p:cNvSpPr>
            <a:spLocks noGrp="1"/>
          </p:cNvSpPr>
          <p:nvPr>
            <p:ph type="sldNum" sz="quarter" idx="12"/>
          </p:nvPr>
        </p:nvSpPr>
        <p:spPr/>
        <p:txBody>
          <a:bodyPr/>
          <a:lstStyle/>
          <a:p>
            <a:fld id="{4C02EEBA-951D-42F1-8789-1AB4B469C8EF}" type="slidenum">
              <a:rPr lang="en-US" smtClean="0"/>
              <a:t>‹#›</a:t>
            </a:fld>
            <a:endParaRPr lang="en-US"/>
          </a:p>
        </p:txBody>
      </p:sp>
    </p:spTree>
    <p:extLst>
      <p:ext uri="{BB962C8B-B14F-4D97-AF65-F5344CB8AC3E}">
        <p14:creationId xmlns:p14="http://schemas.microsoft.com/office/powerpoint/2010/main" val="353377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AE29AC-7C25-4D1D-8720-3C499E8F73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9CC1C2-EC4A-4056-8B2E-8CCD7FCB78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E28ED-F264-4F45-8BC5-7E4E56FA71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D4AB99-5F61-4A9F-A33A-81CC81A23315}" type="datetimeFigureOut">
              <a:rPr lang="en-US" smtClean="0"/>
              <a:t>10/6/2020</a:t>
            </a:fld>
            <a:endParaRPr lang="en-US"/>
          </a:p>
        </p:txBody>
      </p:sp>
      <p:sp>
        <p:nvSpPr>
          <p:cNvPr id="5" name="Footer Placeholder 4">
            <a:extLst>
              <a:ext uri="{FF2B5EF4-FFF2-40B4-BE49-F238E27FC236}">
                <a16:creationId xmlns:a16="http://schemas.microsoft.com/office/drawing/2014/main" id="{BA2540FD-1ADF-428A-B5CC-208F1F9AC7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D449AC-E58F-4D09-A7F5-4805DB89A7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2EEBA-951D-42F1-8789-1AB4B469C8EF}" type="slidenum">
              <a:rPr lang="en-US" smtClean="0"/>
              <a:t>‹#›</a:t>
            </a:fld>
            <a:endParaRPr lang="en-US"/>
          </a:p>
        </p:txBody>
      </p:sp>
    </p:spTree>
    <p:extLst>
      <p:ext uri="{BB962C8B-B14F-4D97-AF65-F5344CB8AC3E}">
        <p14:creationId xmlns:p14="http://schemas.microsoft.com/office/powerpoint/2010/main" val="2134763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7280F1-0034-4371-B3E9-D1CB4F976027}"/>
              </a:ext>
            </a:extLst>
          </p:cNvPr>
          <p:cNvSpPr>
            <a:spLocks noGrp="1"/>
          </p:cNvSpPr>
          <p:nvPr>
            <p:ph type="title"/>
          </p:nvPr>
        </p:nvSpPr>
        <p:spPr>
          <a:xfrm>
            <a:off x="838200" y="334646"/>
            <a:ext cx="10515600" cy="849900"/>
          </a:xfrm>
        </p:spPr>
        <p:txBody>
          <a:bodyPr>
            <a:normAutofit/>
          </a:bodyPr>
          <a:lstStyle/>
          <a:p>
            <a:pPr algn="ctr"/>
            <a:r>
              <a:rPr lang="en-US" sz="3200" dirty="0"/>
              <a:t>Arterial Stiffness Predicts Response to General Anesthesia</a:t>
            </a:r>
          </a:p>
        </p:txBody>
      </p:sp>
      <p:graphicFrame>
        <p:nvGraphicFramePr>
          <p:cNvPr id="5" name="Table 5">
            <a:extLst>
              <a:ext uri="{FF2B5EF4-FFF2-40B4-BE49-F238E27FC236}">
                <a16:creationId xmlns:a16="http://schemas.microsoft.com/office/drawing/2014/main" id="{2569D231-FF0E-4B8A-8ACA-B425F6300C46}"/>
              </a:ext>
            </a:extLst>
          </p:cNvPr>
          <p:cNvGraphicFramePr>
            <a:graphicFrameLocks noGrp="1"/>
          </p:cNvGraphicFramePr>
          <p:nvPr>
            <p:extLst>
              <p:ext uri="{D42A27DB-BD31-4B8C-83A1-F6EECF244321}">
                <p14:modId xmlns:p14="http://schemas.microsoft.com/office/powerpoint/2010/main" val="164539091"/>
              </p:ext>
            </p:extLst>
          </p:nvPr>
        </p:nvGraphicFramePr>
        <p:xfrm>
          <a:off x="577720" y="1491743"/>
          <a:ext cx="4283840" cy="2868371"/>
        </p:xfrm>
        <a:graphic>
          <a:graphicData uri="http://schemas.openxmlformats.org/drawingml/2006/table">
            <a:tbl>
              <a:tblPr firstRow="1" bandRow="1">
                <a:tableStyleId>{9D7B26C5-4107-4FEC-AEDC-1716B250A1EF}</a:tableStyleId>
              </a:tblPr>
              <a:tblGrid>
                <a:gridCol w="878442">
                  <a:extLst>
                    <a:ext uri="{9D8B030D-6E8A-4147-A177-3AD203B41FA5}">
                      <a16:colId xmlns:a16="http://schemas.microsoft.com/office/drawing/2014/main" val="2841621670"/>
                    </a:ext>
                  </a:extLst>
                </a:gridCol>
                <a:gridCol w="835094">
                  <a:extLst>
                    <a:ext uri="{9D8B030D-6E8A-4147-A177-3AD203B41FA5}">
                      <a16:colId xmlns:a16="http://schemas.microsoft.com/office/drawing/2014/main" val="308559690"/>
                    </a:ext>
                  </a:extLst>
                </a:gridCol>
                <a:gridCol w="856768">
                  <a:extLst>
                    <a:ext uri="{9D8B030D-6E8A-4147-A177-3AD203B41FA5}">
                      <a16:colId xmlns:a16="http://schemas.microsoft.com/office/drawing/2014/main" val="2732181720"/>
                    </a:ext>
                  </a:extLst>
                </a:gridCol>
                <a:gridCol w="856768">
                  <a:extLst>
                    <a:ext uri="{9D8B030D-6E8A-4147-A177-3AD203B41FA5}">
                      <a16:colId xmlns:a16="http://schemas.microsoft.com/office/drawing/2014/main" val="4088310861"/>
                    </a:ext>
                  </a:extLst>
                </a:gridCol>
                <a:gridCol w="856768">
                  <a:extLst>
                    <a:ext uri="{9D8B030D-6E8A-4147-A177-3AD203B41FA5}">
                      <a16:colId xmlns:a16="http://schemas.microsoft.com/office/drawing/2014/main" val="2411948191"/>
                    </a:ext>
                  </a:extLst>
                </a:gridCol>
              </a:tblGrid>
              <a:tr h="384915">
                <a:tc>
                  <a:txBody>
                    <a:bodyPr/>
                    <a:lstStyle/>
                    <a:p>
                      <a:endParaRPr lang="en-US" sz="900" dirty="0"/>
                    </a:p>
                  </a:txBody>
                  <a:tcPr>
                    <a:lnB w="12700" cap="flat" cmpd="sng" algn="ctr">
                      <a:noFill/>
                      <a:prstDash val="solid"/>
                      <a:round/>
                      <a:headEnd type="none" w="med" len="med"/>
                      <a:tailEnd type="none" w="med" len="med"/>
                    </a:lnB>
                  </a:tcPr>
                </a:tc>
                <a:tc>
                  <a:txBody>
                    <a:bodyPr/>
                    <a:lstStyle/>
                    <a:p>
                      <a:endParaRPr lang="en-US" sz="900" dirty="0"/>
                    </a:p>
                  </a:txBody>
                  <a:tcPr>
                    <a:lnB w="12700" cap="flat" cmpd="sng" algn="ctr">
                      <a:noFill/>
                      <a:prstDash val="solid"/>
                      <a:round/>
                      <a:headEnd type="none" w="med" len="med"/>
                      <a:tailEnd type="none" w="med" len="med"/>
                    </a:lnB>
                  </a:tcPr>
                </a:tc>
                <a:tc gridSpan="2">
                  <a:txBody>
                    <a:bodyPr/>
                    <a:lstStyle/>
                    <a:p>
                      <a:pPr algn="ctr"/>
                      <a:r>
                        <a:rPr lang="en-US" sz="900" dirty="0"/>
                        <a:t>No Vasopressor Resistant Hypotension</a:t>
                      </a:r>
                    </a:p>
                  </a:txBody>
                  <a:tcPr/>
                </a:tc>
                <a:tc hMerge="1">
                  <a:txBody>
                    <a:bodyPr/>
                    <a:lstStyle/>
                    <a:p>
                      <a:endParaRPr lang="en-US" dirty="0"/>
                    </a:p>
                  </a:txBody>
                  <a:tcPr/>
                </a:tc>
                <a:tc>
                  <a:txBody>
                    <a:bodyPr/>
                    <a:lstStyle/>
                    <a:p>
                      <a:endParaRPr lang="en-US" sz="900" dirty="0"/>
                    </a:p>
                  </a:txBody>
                  <a:tcPr>
                    <a:lnB w="12700" cap="flat" cmpd="sng" algn="ctr">
                      <a:noFill/>
                      <a:prstDash val="solid"/>
                      <a:round/>
                      <a:headEnd type="none" w="med" len="med"/>
                      <a:tailEnd type="none" w="med" len="med"/>
                    </a:lnB>
                  </a:tcPr>
                </a:tc>
                <a:extLst>
                  <a:ext uri="{0D108BD9-81ED-4DB2-BD59-A6C34878D82A}">
                    <a16:rowId xmlns:a16="http://schemas.microsoft.com/office/drawing/2014/main" val="4131289026"/>
                  </a:ext>
                </a:extLst>
              </a:tr>
              <a:tr h="692847">
                <a:tc>
                  <a:txBody>
                    <a:bodyPr/>
                    <a:lstStyle/>
                    <a:p>
                      <a:endParaRPr lang="en-US" sz="900" dirty="0"/>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900" dirty="0"/>
                        <a:t>Vasopressor Resistant Hypotension (n=10)</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900" dirty="0"/>
                        <a:t>Reversible Hypotension (n=16)</a:t>
                      </a:r>
                    </a:p>
                  </a:txBody>
                  <a:tcPr>
                    <a:lnB w="12700" cap="flat" cmpd="sng" algn="ctr">
                      <a:solidFill>
                        <a:schemeClr val="tx1"/>
                      </a:solidFill>
                      <a:prstDash val="solid"/>
                      <a:round/>
                      <a:headEnd type="none" w="med" len="med"/>
                      <a:tailEnd type="none" w="med" len="med"/>
                    </a:lnB>
                    <a:noFill/>
                  </a:tcPr>
                </a:tc>
                <a:tc>
                  <a:txBody>
                    <a:bodyPr/>
                    <a:lstStyle/>
                    <a:p>
                      <a:r>
                        <a:rPr lang="en-US" sz="900" dirty="0"/>
                        <a:t>No Hypotension (n=24)</a:t>
                      </a:r>
                    </a:p>
                  </a:txBody>
                  <a:tcPr>
                    <a:lnB w="12700" cap="flat" cmpd="sng" algn="ctr">
                      <a:solidFill>
                        <a:schemeClr val="tx1"/>
                      </a:solidFill>
                      <a:prstDash val="solid"/>
                      <a:round/>
                      <a:headEnd type="none" w="med" len="med"/>
                      <a:tailEnd type="none" w="med" len="med"/>
                    </a:lnB>
                    <a:noFill/>
                  </a:tcPr>
                </a:tc>
                <a:tc>
                  <a:txBody>
                    <a:bodyPr/>
                    <a:lstStyle/>
                    <a:p>
                      <a:r>
                        <a:rPr lang="en-US" sz="900" dirty="0"/>
                        <a:t>P-value</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0009481"/>
                  </a:ext>
                </a:extLst>
              </a:tr>
              <a:tr h="384915">
                <a:tc>
                  <a:txBody>
                    <a:bodyPr/>
                    <a:lstStyle/>
                    <a:p>
                      <a:r>
                        <a:rPr lang="en-US" sz="900" dirty="0"/>
                        <a:t>Brachial SBP (mmHg)</a:t>
                      </a:r>
                    </a:p>
                  </a:txBody>
                  <a:tcPr>
                    <a:lnT w="12700" cap="flat" cmpd="sng" algn="ctr">
                      <a:solidFill>
                        <a:schemeClr val="tx1"/>
                      </a:solidFill>
                      <a:prstDash val="solid"/>
                      <a:round/>
                      <a:headEnd type="none" w="med" len="med"/>
                      <a:tailEnd type="none" w="med" len="med"/>
                    </a:lnT>
                    <a:noFill/>
                  </a:tcPr>
                </a:tc>
                <a:tc>
                  <a:txBody>
                    <a:bodyPr/>
                    <a:lstStyle/>
                    <a:p>
                      <a:r>
                        <a:rPr lang="en-US" sz="900" dirty="0"/>
                        <a:t>124(17)</a:t>
                      </a:r>
                    </a:p>
                  </a:txBody>
                  <a:tcPr>
                    <a:lnT w="12700" cap="flat" cmpd="sng" algn="ctr">
                      <a:solidFill>
                        <a:schemeClr val="tx1"/>
                      </a:solidFill>
                      <a:prstDash val="solid"/>
                      <a:round/>
                      <a:headEnd type="none" w="med" len="med"/>
                      <a:tailEnd type="none" w="med" len="med"/>
                    </a:lnT>
                    <a:noFill/>
                  </a:tcPr>
                </a:tc>
                <a:tc>
                  <a:txBody>
                    <a:bodyPr/>
                    <a:lstStyle/>
                    <a:p>
                      <a:r>
                        <a:rPr lang="en-US" sz="900" dirty="0"/>
                        <a:t>132(18)</a:t>
                      </a:r>
                    </a:p>
                  </a:txBody>
                  <a:tcPr>
                    <a:lnT w="12700" cap="flat" cmpd="sng" algn="ctr">
                      <a:solidFill>
                        <a:schemeClr val="tx1"/>
                      </a:solidFill>
                      <a:prstDash val="solid"/>
                      <a:round/>
                      <a:headEnd type="none" w="med" len="med"/>
                      <a:tailEnd type="none" w="med" len="med"/>
                    </a:lnT>
                    <a:noFill/>
                  </a:tcPr>
                </a:tc>
                <a:tc>
                  <a:txBody>
                    <a:bodyPr/>
                    <a:lstStyle/>
                    <a:p>
                      <a:r>
                        <a:rPr lang="en-US" sz="900" dirty="0"/>
                        <a:t>143(21)</a:t>
                      </a:r>
                    </a:p>
                  </a:txBody>
                  <a:tcPr>
                    <a:lnT w="12700" cap="flat" cmpd="sng" algn="ctr">
                      <a:solidFill>
                        <a:schemeClr val="tx1"/>
                      </a:solidFill>
                      <a:prstDash val="solid"/>
                      <a:round/>
                      <a:headEnd type="none" w="med" len="med"/>
                      <a:tailEnd type="none" w="med" len="med"/>
                    </a:lnT>
                    <a:noFill/>
                  </a:tcPr>
                </a:tc>
                <a:tc>
                  <a:txBody>
                    <a:bodyPr/>
                    <a:lstStyle/>
                    <a:p>
                      <a:r>
                        <a:rPr lang="en-US" sz="900" dirty="0"/>
                        <a:t>0.02</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594080568"/>
                  </a:ext>
                </a:extLst>
              </a:tr>
              <a:tr h="384915">
                <a:tc>
                  <a:txBody>
                    <a:bodyPr/>
                    <a:lstStyle/>
                    <a:p>
                      <a:r>
                        <a:rPr lang="en-US" sz="900" dirty="0"/>
                        <a:t>Brachial DBP (mmHg)</a:t>
                      </a:r>
                    </a:p>
                  </a:txBody>
                  <a:tcPr>
                    <a:noFill/>
                  </a:tcPr>
                </a:tc>
                <a:tc>
                  <a:txBody>
                    <a:bodyPr/>
                    <a:lstStyle/>
                    <a:p>
                      <a:r>
                        <a:rPr lang="en-US" sz="900" dirty="0"/>
                        <a:t>70(8)</a:t>
                      </a:r>
                    </a:p>
                  </a:txBody>
                  <a:tcPr>
                    <a:noFill/>
                  </a:tcPr>
                </a:tc>
                <a:tc>
                  <a:txBody>
                    <a:bodyPr/>
                    <a:lstStyle/>
                    <a:p>
                      <a:r>
                        <a:rPr lang="en-US" sz="900" dirty="0"/>
                        <a:t>71(8)</a:t>
                      </a:r>
                    </a:p>
                  </a:txBody>
                  <a:tcPr>
                    <a:noFill/>
                  </a:tcPr>
                </a:tc>
                <a:tc>
                  <a:txBody>
                    <a:bodyPr/>
                    <a:lstStyle/>
                    <a:p>
                      <a:r>
                        <a:rPr lang="en-US" sz="900" dirty="0"/>
                        <a:t>72(11)</a:t>
                      </a:r>
                    </a:p>
                  </a:txBody>
                  <a:tcPr>
                    <a:noFill/>
                  </a:tcPr>
                </a:tc>
                <a:tc>
                  <a:txBody>
                    <a:bodyPr/>
                    <a:lstStyle/>
                    <a:p>
                      <a:r>
                        <a:rPr lang="en-US" sz="900" dirty="0"/>
                        <a:t>0.94</a:t>
                      </a:r>
                    </a:p>
                  </a:txBody>
                  <a:tcPr>
                    <a:noFill/>
                  </a:tcPr>
                </a:tc>
                <a:extLst>
                  <a:ext uri="{0D108BD9-81ED-4DB2-BD59-A6C34878D82A}">
                    <a16:rowId xmlns:a16="http://schemas.microsoft.com/office/drawing/2014/main" val="2387787449"/>
                  </a:ext>
                </a:extLst>
              </a:tr>
              <a:tr h="270104">
                <a:tc>
                  <a:txBody>
                    <a:bodyPr/>
                    <a:lstStyle/>
                    <a:p>
                      <a:r>
                        <a:rPr lang="en-US" sz="900" dirty="0"/>
                        <a:t>HR (beats/min)</a:t>
                      </a:r>
                    </a:p>
                  </a:txBody>
                  <a:tcPr>
                    <a:noFill/>
                  </a:tcPr>
                </a:tc>
                <a:tc>
                  <a:txBody>
                    <a:bodyPr/>
                    <a:lstStyle/>
                    <a:p>
                      <a:r>
                        <a:rPr lang="en-US" sz="900" dirty="0"/>
                        <a:t>72(11)</a:t>
                      </a:r>
                    </a:p>
                  </a:txBody>
                  <a:tcPr>
                    <a:noFill/>
                  </a:tcPr>
                </a:tc>
                <a:tc>
                  <a:txBody>
                    <a:bodyPr/>
                    <a:lstStyle/>
                    <a:p>
                      <a:r>
                        <a:rPr lang="en-US" sz="900" dirty="0"/>
                        <a:t>71(8)</a:t>
                      </a:r>
                    </a:p>
                  </a:txBody>
                  <a:tcPr>
                    <a:noFill/>
                  </a:tcPr>
                </a:tc>
                <a:tc>
                  <a:txBody>
                    <a:bodyPr/>
                    <a:lstStyle/>
                    <a:p>
                      <a:r>
                        <a:rPr lang="en-US" sz="900" dirty="0"/>
                        <a:t>75(14)</a:t>
                      </a:r>
                    </a:p>
                  </a:txBody>
                  <a:tcPr>
                    <a:noFill/>
                  </a:tcPr>
                </a:tc>
                <a:tc>
                  <a:txBody>
                    <a:bodyPr/>
                    <a:lstStyle/>
                    <a:p>
                      <a:r>
                        <a:rPr lang="en-US" sz="900" dirty="0"/>
                        <a:t>0.52</a:t>
                      </a:r>
                    </a:p>
                  </a:txBody>
                  <a:tcPr>
                    <a:noFill/>
                  </a:tcPr>
                </a:tc>
                <a:extLst>
                  <a:ext uri="{0D108BD9-81ED-4DB2-BD59-A6C34878D82A}">
                    <a16:rowId xmlns:a16="http://schemas.microsoft.com/office/drawing/2014/main" val="3961949380"/>
                  </a:ext>
                </a:extLst>
              </a:tr>
              <a:tr h="270104">
                <a:tc>
                  <a:txBody>
                    <a:bodyPr/>
                    <a:lstStyle/>
                    <a:p>
                      <a:r>
                        <a:rPr lang="en-US" sz="900" dirty="0" err="1"/>
                        <a:t>cfPWV</a:t>
                      </a:r>
                      <a:r>
                        <a:rPr lang="en-US" sz="900" dirty="0"/>
                        <a:t> (m/s)</a:t>
                      </a:r>
                    </a:p>
                  </a:txBody>
                  <a:tcPr>
                    <a:noFill/>
                  </a:tcPr>
                </a:tc>
                <a:tc>
                  <a:txBody>
                    <a:bodyPr/>
                    <a:lstStyle/>
                    <a:p>
                      <a:r>
                        <a:rPr lang="en-US" sz="900" dirty="0"/>
                        <a:t>7.6(7.2-8.3)</a:t>
                      </a:r>
                    </a:p>
                  </a:txBody>
                  <a:tcPr>
                    <a:noFill/>
                  </a:tcPr>
                </a:tc>
                <a:tc>
                  <a:txBody>
                    <a:bodyPr/>
                    <a:lstStyle/>
                    <a:p>
                      <a:r>
                        <a:rPr lang="en-US" sz="900" dirty="0"/>
                        <a:t>9.6(8.3-10.8)</a:t>
                      </a:r>
                    </a:p>
                  </a:txBody>
                  <a:tcPr>
                    <a:noFill/>
                  </a:tcPr>
                </a:tc>
                <a:tc>
                  <a:txBody>
                    <a:bodyPr/>
                    <a:lstStyle/>
                    <a:p>
                      <a:r>
                        <a:rPr lang="en-US" sz="900" dirty="0"/>
                        <a:t>10.1(8.8-13.1)</a:t>
                      </a:r>
                    </a:p>
                  </a:txBody>
                  <a:tcPr>
                    <a:noFill/>
                  </a:tcPr>
                </a:tc>
                <a:tc>
                  <a:txBody>
                    <a:bodyPr/>
                    <a:lstStyle/>
                    <a:p>
                      <a:r>
                        <a:rPr lang="en-US" sz="900" dirty="0"/>
                        <a:t>0.001</a:t>
                      </a:r>
                    </a:p>
                  </a:txBody>
                  <a:tcPr>
                    <a:noFill/>
                  </a:tcPr>
                </a:tc>
                <a:extLst>
                  <a:ext uri="{0D108BD9-81ED-4DB2-BD59-A6C34878D82A}">
                    <a16:rowId xmlns:a16="http://schemas.microsoft.com/office/drawing/2014/main" val="4011707707"/>
                  </a:ext>
                </a:extLst>
              </a:tr>
              <a:tr h="384915">
                <a:tc>
                  <a:txBody>
                    <a:bodyPr/>
                    <a:lstStyle/>
                    <a:p>
                      <a:r>
                        <a:rPr lang="en-US" sz="900" dirty="0"/>
                        <a:t>Phenylephrine does (mcg)</a:t>
                      </a:r>
                    </a:p>
                  </a:txBody>
                  <a:tcPr>
                    <a:noFill/>
                  </a:tcPr>
                </a:tc>
                <a:tc>
                  <a:txBody>
                    <a:bodyPr/>
                    <a:lstStyle/>
                    <a:p>
                      <a:r>
                        <a:rPr lang="en-US" sz="900" dirty="0"/>
                        <a:t>450(375-725)</a:t>
                      </a:r>
                    </a:p>
                  </a:txBody>
                  <a:tcPr>
                    <a:noFill/>
                  </a:tcPr>
                </a:tc>
                <a:tc>
                  <a:txBody>
                    <a:bodyPr/>
                    <a:lstStyle/>
                    <a:p>
                      <a:r>
                        <a:rPr lang="en-US" sz="900" dirty="0"/>
                        <a:t>100(100-175)</a:t>
                      </a:r>
                    </a:p>
                  </a:txBody>
                  <a:tcPr>
                    <a:noFill/>
                  </a:tcPr>
                </a:tc>
                <a:tc>
                  <a:txBody>
                    <a:bodyPr/>
                    <a:lstStyle/>
                    <a:p>
                      <a:r>
                        <a:rPr lang="en-US" sz="900" dirty="0"/>
                        <a:t>0(0-0)</a:t>
                      </a:r>
                    </a:p>
                  </a:txBody>
                  <a:tcPr>
                    <a:noFill/>
                  </a:tcPr>
                </a:tc>
                <a:tc>
                  <a:txBody>
                    <a:bodyPr/>
                    <a:lstStyle/>
                    <a:p>
                      <a:r>
                        <a:rPr lang="en-US" sz="900" dirty="0"/>
                        <a:t>&lt;0.001</a:t>
                      </a:r>
                    </a:p>
                  </a:txBody>
                  <a:tcPr>
                    <a:noFill/>
                  </a:tcPr>
                </a:tc>
                <a:extLst>
                  <a:ext uri="{0D108BD9-81ED-4DB2-BD59-A6C34878D82A}">
                    <a16:rowId xmlns:a16="http://schemas.microsoft.com/office/drawing/2014/main" val="1159511475"/>
                  </a:ext>
                </a:extLst>
              </a:tr>
            </a:tbl>
          </a:graphicData>
        </a:graphic>
      </p:graphicFrame>
      <p:sp>
        <p:nvSpPr>
          <p:cNvPr id="16" name="TextBox 15">
            <a:extLst>
              <a:ext uri="{FF2B5EF4-FFF2-40B4-BE49-F238E27FC236}">
                <a16:creationId xmlns:a16="http://schemas.microsoft.com/office/drawing/2014/main" id="{31F370AD-2917-4D14-B0C6-EAE18B88A334}"/>
              </a:ext>
            </a:extLst>
          </p:cNvPr>
          <p:cNvSpPr txBox="1"/>
          <p:nvPr/>
        </p:nvSpPr>
        <p:spPr>
          <a:xfrm>
            <a:off x="5311305" y="1639124"/>
            <a:ext cx="6873761" cy="1431161"/>
          </a:xfrm>
          <a:prstGeom prst="rect">
            <a:avLst/>
          </a:prstGeom>
          <a:noFill/>
        </p:spPr>
        <p:txBody>
          <a:bodyPr wrap="square" rtlCol="0">
            <a:spAutoFit/>
          </a:bodyPr>
          <a:lstStyle/>
          <a:p>
            <a:pPr>
              <a:spcAft>
                <a:spcPts val="1800"/>
              </a:spcAft>
            </a:pPr>
            <a:r>
              <a:rPr lang="en-US" dirty="0" err="1"/>
              <a:t>cf</a:t>
            </a:r>
            <a:r>
              <a:rPr lang="en-US" dirty="0"/>
              <a:t>-PWV was assessed in 50 patients being chronically treated with ACE inhibitors prior to general anesthesia</a:t>
            </a:r>
          </a:p>
          <a:p>
            <a:pPr>
              <a:spcAft>
                <a:spcPts val="1800"/>
              </a:spcAft>
            </a:pPr>
            <a:r>
              <a:rPr lang="en-US" dirty="0"/>
              <a:t>Patients who developed vasopressor resistant hypotension (VPH) demonstrated significantly lower </a:t>
            </a:r>
            <a:r>
              <a:rPr lang="en-US" dirty="0" err="1"/>
              <a:t>cf</a:t>
            </a:r>
            <a:r>
              <a:rPr lang="en-US" dirty="0"/>
              <a:t>-PWV values than those who did not </a:t>
            </a:r>
          </a:p>
        </p:txBody>
      </p:sp>
      <p:sp>
        <p:nvSpPr>
          <p:cNvPr id="18" name="TextBox 17">
            <a:extLst>
              <a:ext uri="{FF2B5EF4-FFF2-40B4-BE49-F238E27FC236}">
                <a16:creationId xmlns:a16="http://schemas.microsoft.com/office/drawing/2014/main" id="{4830A0D6-FA79-4982-9F08-5048BFA71C30}"/>
              </a:ext>
            </a:extLst>
          </p:cNvPr>
          <p:cNvSpPr txBox="1"/>
          <p:nvPr/>
        </p:nvSpPr>
        <p:spPr>
          <a:xfrm>
            <a:off x="190239" y="5011693"/>
            <a:ext cx="6873761" cy="923330"/>
          </a:xfrm>
          <a:prstGeom prst="rect">
            <a:avLst/>
          </a:prstGeom>
          <a:noFill/>
        </p:spPr>
        <p:txBody>
          <a:bodyPr wrap="square" rtlCol="0">
            <a:spAutoFit/>
          </a:bodyPr>
          <a:lstStyle/>
          <a:p>
            <a:pPr>
              <a:spcAft>
                <a:spcPts val="1800"/>
              </a:spcAft>
            </a:pPr>
            <a:r>
              <a:rPr lang="en-US" dirty="0"/>
              <a:t>Given the increased perioperative morbidity associated with VPH, use of </a:t>
            </a:r>
            <a:r>
              <a:rPr lang="en-US" dirty="0" err="1"/>
              <a:t>cf</a:t>
            </a:r>
            <a:r>
              <a:rPr lang="en-US" dirty="0"/>
              <a:t>-PWV may help identify high risk patients and allow for better preparation ahead of general anesthesia </a:t>
            </a:r>
          </a:p>
        </p:txBody>
      </p:sp>
      <p:pic>
        <p:nvPicPr>
          <p:cNvPr id="3" name="Picture 2" descr="Chart, box and whisker chart&#10;&#10;Description automatically generated">
            <a:extLst>
              <a:ext uri="{FF2B5EF4-FFF2-40B4-BE49-F238E27FC236}">
                <a16:creationId xmlns:a16="http://schemas.microsoft.com/office/drawing/2014/main" id="{87520DE4-364D-4023-876E-437ACED467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0442" y="3359596"/>
            <a:ext cx="3276600" cy="3119323"/>
          </a:xfrm>
          <a:prstGeom prst="rect">
            <a:avLst/>
          </a:prstGeom>
        </p:spPr>
      </p:pic>
      <p:sp>
        <p:nvSpPr>
          <p:cNvPr id="6" name="TextBox 5">
            <a:extLst>
              <a:ext uri="{FF2B5EF4-FFF2-40B4-BE49-F238E27FC236}">
                <a16:creationId xmlns:a16="http://schemas.microsoft.com/office/drawing/2014/main" id="{89226DF4-09E4-4B42-9BD2-BAD90902916E}"/>
              </a:ext>
            </a:extLst>
          </p:cNvPr>
          <p:cNvSpPr txBox="1"/>
          <p:nvPr/>
        </p:nvSpPr>
        <p:spPr>
          <a:xfrm>
            <a:off x="152819" y="6506447"/>
            <a:ext cx="6526060" cy="261610"/>
          </a:xfrm>
          <a:prstGeom prst="rect">
            <a:avLst/>
          </a:prstGeom>
          <a:noFill/>
        </p:spPr>
        <p:txBody>
          <a:bodyPr wrap="square" rtlCol="0">
            <a:spAutoFit/>
          </a:bodyPr>
          <a:lstStyle/>
          <a:p>
            <a:r>
              <a:rPr lang="en-US" altLang="en-US" sz="1100" dirty="0"/>
              <a:t>Ueda, K. </a:t>
            </a:r>
            <a:r>
              <a:rPr lang="en-US" altLang="en-US" sz="1100" i="1" dirty="0"/>
              <a:t>et al. J </a:t>
            </a:r>
            <a:r>
              <a:rPr lang="en-US" altLang="en-US" sz="1100" i="1" dirty="0" err="1"/>
              <a:t>Cardiothorac</a:t>
            </a:r>
            <a:r>
              <a:rPr lang="en-US" altLang="en-US" sz="1100" i="1" dirty="0"/>
              <a:t> </a:t>
            </a:r>
            <a:r>
              <a:rPr lang="en-US" altLang="en-US" sz="1100" i="1" dirty="0" err="1"/>
              <a:t>Vasc</a:t>
            </a:r>
            <a:r>
              <a:rPr lang="en-US" altLang="en-US" sz="1100" i="1" dirty="0"/>
              <a:t> </a:t>
            </a:r>
            <a:r>
              <a:rPr lang="en-US" altLang="en-US" sz="1100" i="1" dirty="0" err="1"/>
              <a:t>Anesth</a:t>
            </a:r>
            <a:r>
              <a:rPr lang="en-US" altLang="en-US" sz="1100" i="1" dirty="0"/>
              <a:t> 2020 Aug</a:t>
            </a:r>
            <a:r>
              <a:rPr lang="en-US" altLang="en-US" sz="1100" dirty="0"/>
              <a:t> 22;</a:t>
            </a:r>
            <a:r>
              <a:rPr lang="en-US" sz="1100" dirty="0"/>
              <a:t> S1053-0770(20)30834-X. </a:t>
            </a:r>
            <a:r>
              <a:rPr lang="en-US" altLang="en-US" sz="1100" dirty="0" err="1"/>
              <a:t>epub</a:t>
            </a:r>
            <a:r>
              <a:rPr lang="en-US" altLang="en-US" sz="1100" dirty="0"/>
              <a:t> ahead of print. </a:t>
            </a:r>
          </a:p>
        </p:txBody>
      </p:sp>
    </p:spTree>
    <p:extLst>
      <p:ext uri="{BB962C8B-B14F-4D97-AF65-F5344CB8AC3E}">
        <p14:creationId xmlns:p14="http://schemas.microsoft.com/office/powerpoint/2010/main" val="4289160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648</TotalTime>
  <Words>324</Words>
  <Application>Microsoft Office PowerPoint</Application>
  <PresentationFormat>Widescreen</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Arterial Stiffness Predicts Response to General Anesthesia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Arterial Stiffness Predicts Response to General Anesthesia</dc:title>
  <dc:creator>ROBERT STUTZ</dc:creator>
  <cp:lastModifiedBy>ROBERT STUTZ</cp:lastModifiedBy>
  <cp:revision>10</cp:revision>
  <dcterms:created xsi:type="dcterms:W3CDTF">2020-09-23T09:47:01Z</dcterms:created>
  <dcterms:modified xsi:type="dcterms:W3CDTF">2020-10-06T16:40:25Z</dcterms:modified>
</cp:coreProperties>
</file>