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796" autoAdjust="0"/>
  </p:normalViewPr>
  <p:slideViewPr>
    <p:cSldViewPr snapToGrid="0">
      <p:cViewPr varScale="1">
        <p:scale>
          <a:sx n="62" d="100"/>
          <a:sy n="62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50367-C85C-4B0E-96A8-BA356FE36AD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A8AF7-FDCF-4D9E-AB45-E2A8F5A2E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7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analysis from The Singapore Study of Macro-angiopathy and Micro-Vascular Reactivity in Type 2 Diabetes (SMART2D) included 1,444 patients with type 2 diabetes. Using SphygmoCor, subjects had their </a:t>
            </a:r>
            <a:r>
              <a:rPr lang="en-US" dirty="0" err="1"/>
              <a:t>cf</a:t>
            </a:r>
            <a:r>
              <a:rPr lang="en-US" dirty="0"/>
              <a:t>-PWV measured at baseline and then were re-evaluated at a 3 year follow-up to assess how arterial stiffness might associate with progressive CKD and determine whether </a:t>
            </a:r>
            <a:r>
              <a:rPr lang="en-US" dirty="0" err="1"/>
              <a:t>cf</a:t>
            </a:r>
            <a:r>
              <a:rPr lang="en-US" dirty="0"/>
              <a:t>-PWV was a valuable biomarker for progressive CKD above traditional risk factors. Results demonstrated that </a:t>
            </a:r>
            <a:r>
              <a:rPr lang="en-US" dirty="0" err="1"/>
              <a:t>cf</a:t>
            </a:r>
            <a:r>
              <a:rPr lang="en-US" dirty="0"/>
              <a:t>-PWV was independently associated with progressive CKD and that when added to traditional risk factor-based models it could improve net reclassification for progressive CKD. Importantly, regression of </a:t>
            </a:r>
            <a:r>
              <a:rPr lang="en-US" dirty="0" err="1"/>
              <a:t>cf</a:t>
            </a:r>
            <a:r>
              <a:rPr lang="en-US" dirty="0"/>
              <a:t>-PWV was associated with a reduced risk of CKD progression, leading the authors to suggest that </a:t>
            </a:r>
            <a:r>
              <a:rPr lang="en-US" dirty="0" err="1"/>
              <a:t>cf</a:t>
            </a:r>
            <a:r>
              <a:rPr lang="en-US" dirty="0"/>
              <a:t>-PWV has potential as an intervention target for mitigating the risk </a:t>
            </a:r>
            <a:r>
              <a:rPr lang="en-US"/>
              <a:t>of progressive CKD.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A8AF7-FDCF-4D9E-AB45-E2A8F5A2EA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3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7C2E-0C46-496E-B84E-B0E511F6C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DBA11-41B3-441B-8B4A-8B6578156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83240-A055-4A08-ADE1-54319991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40BC-B5F4-427E-87F1-9EFDD6C7041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C1C56-B48B-4BEF-89CF-F94A12FCD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1FF02-2E18-4775-9123-013D2BF4C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9A10-9086-4D26-9B34-200CF828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1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9EFD-8BCE-4FE9-9BB7-CA35AD408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5CE5B-5364-4611-9898-982B98AB2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93F48-1A1B-42B5-A85A-7735D7B80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40BC-B5F4-427E-87F1-9EFDD6C7041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4EBA1-A4DF-4428-8953-3821B5264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9A8FC-8AC4-47B1-A5A6-3F8BC9E5E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9A10-9086-4D26-9B34-200CF828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5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B2E134-535E-4627-9F30-6200A6F67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A86FE1-446D-4B69-9ED0-330B9541A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4EB40-8C1F-43F4-B1F6-389A8C2B6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40BC-B5F4-427E-87F1-9EFDD6C7041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30528-F877-431D-8E9C-1B8626878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BCDBD-8892-4342-B671-F043BDBEC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9A10-9086-4D26-9B34-200CF828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7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80D3B-8EC6-4D18-9CBA-9472BB9CD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FA9F0-273F-4543-9910-42E51D59A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9E137-138A-46D3-A3D1-1A1B4FAA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40BC-B5F4-427E-87F1-9EFDD6C7041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FC5EC-8A5E-4F2E-BF4B-38D56EF66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780D4-597B-4764-B603-5F4B158F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9A10-9086-4D26-9B34-200CF828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5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75745-FA35-45ED-A097-D22451935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F4BC5-C8CC-4557-AE52-106911736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3CEB8-172B-4E9C-A1B6-B8D8AE9E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40BC-B5F4-427E-87F1-9EFDD6C7041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6504A-DD75-41CB-A12B-A4BD16534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49C47-AB88-4E07-B581-C9F6D3C6D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9A10-9086-4D26-9B34-200CF828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0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FFA6E-9DFD-4FF5-BA1B-EF8501275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A9F1E-B53D-407E-AA33-40E3E60DAC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B6940-9DCB-4A41-BC0F-F8CCD3A30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A22CD-7EDF-48F9-B80E-2BE13EE0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40BC-B5F4-427E-87F1-9EFDD6C7041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BAF2B-8A20-492F-81A7-826228B5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4100D-8B38-4C1C-8DD8-D9EE04D7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9A10-9086-4D26-9B34-200CF828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FDF70-E1D8-4D25-8E80-C140D83CC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79A5F-2204-4420-A891-128682436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C9235-1EE7-467B-9FD0-B123BD6B2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4D9C02-3E7A-47B0-BA5F-4CE87E05E8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E120C9-597D-46CB-B8B2-F052F9A9C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566A2-A664-47A8-827F-0CBCEC36B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40BC-B5F4-427E-87F1-9EFDD6C7041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A7469E-A91E-4D9C-BED9-68FAD9DD9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9A8E80-1F93-49E0-990A-7C79175E8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9A10-9086-4D26-9B34-200CF828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0F206-DD48-409C-BB77-90D7A50E6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147A98-F609-4378-92C9-B94776AF3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40BC-B5F4-427E-87F1-9EFDD6C7041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08824-6BAE-4CB5-83EB-BEFE4C4B2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CF0AB0-EE44-417B-937E-43AA08CF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9A10-9086-4D26-9B34-200CF828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5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C139C-E36C-47E8-AC8D-9345266AB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40BC-B5F4-427E-87F1-9EFDD6C7041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B950E3-C986-4E34-A867-E237B28A9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EA6A6F-6209-45AC-BEF7-D3AAB3200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9A10-9086-4D26-9B34-200CF828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06584-363A-4672-9DB8-D9B27A13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CD88E-7D79-4B64-89DD-6E0AA74FB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A315C5-8A78-41E8-A316-E3A35F1FC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88CF7-4D3A-4225-96EA-62E28724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40BC-B5F4-427E-87F1-9EFDD6C7041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D4FB3-A52F-4419-B247-17F9B2793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8A5D7-7659-4181-9D4C-6AD9638C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9A10-9086-4D26-9B34-200CF828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3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41132-475C-4367-AF14-A30BE98E3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3F74F1-8ED8-446D-9F29-6438824530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A52F2-63EE-4ABB-BCA2-FB4B1E791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35C74-91B6-4C76-B4BC-987320677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40BC-B5F4-427E-87F1-9EFDD6C7041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B3DDB-DE82-42F7-A78F-EB3552BA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BF764-5D99-4C3F-8013-0CE9D805F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9A10-9086-4D26-9B34-200CF828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4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1881DD-5C72-44B6-829C-017706216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C3C94-C424-4356-B284-5DFACE60C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CB814-E742-45F4-BE79-1170FE07B9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40BC-B5F4-427E-87F1-9EFDD6C7041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05105-B76B-4407-8B57-C215D0597C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456C3-8543-4EA9-B7F6-334414A68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A9A10-9086-4D26-9B34-200CF828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1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907F1B-0FC6-4184-B2DC-CFFA17170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82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PWV Associated with Progressive CKD;</a:t>
            </a:r>
            <a:br>
              <a:rPr lang="en-US" sz="3200" dirty="0"/>
            </a:br>
            <a:r>
              <a:rPr lang="en-US" sz="3200" dirty="0"/>
              <a:t>PWV Regression Associated with Reduced Risk of CKD Progression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A2B0746-6A51-4C3C-B9D5-38ABDCB920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498473"/>
              </p:ext>
            </p:extLst>
          </p:nvPr>
        </p:nvGraphicFramePr>
        <p:xfrm>
          <a:off x="1909695" y="3429000"/>
          <a:ext cx="8372609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087">
                  <a:extLst>
                    <a:ext uri="{9D8B030D-6E8A-4147-A177-3AD203B41FA5}">
                      <a16:colId xmlns:a16="http://schemas.microsoft.com/office/drawing/2014/main" val="1182020774"/>
                    </a:ext>
                  </a:extLst>
                </a:gridCol>
                <a:gridCol w="1196087">
                  <a:extLst>
                    <a:ext uri="{9D8B030D-6E8A-4147-A177-3AD203B41FA5}">
                      <a16:colId xmlns:a16="http://schemas.microsoft.com/office/drawing/2014/main" val="740523932"/>
                    </a:ext>
                  </a:extLst>
                </a:gridCol>
                <a:gridCol w="1196087">
                  <a:extLst>
                    <a:ext uri="{9D8B030D-6E8A-4147-A177-3AD203B41FA5}">
                      <a16:colId xmlns:a16="http://schemas.microsoft.com/office/drawing/2014/main" val="3635817006"/>
                    </a:ext>
                  </a:extLst>
                </a:gridCol>
                <a:gridCol w="1196087">
                  <a:extLst>
                    <a:ext uri="{9D8B030D-6E8A-4147-A177-3AD203B41FA5}">
                      <a16:colId xmlns:a16="http://schemas.microsoft.com/office/drawing/2014/main" val="203962344"/>
                    </a:ext>
                  </a:extLst>
                </a:gridCol>
                <a:gridCol w="1196087">
                  <a:extLst>
                    <a:ext uri="{9D8B030D-6E8A-4147-A177-3AD203B41FA5}">
                      <a16:colId xmlns:a16="http://schemas.microsoft.com/office/drawing/2014/main" val="2800085119"/>
                    </a:ext>
                  </a:extLst>
                </a:gridCol>
                <a:gridCol w="1196087">
                  <a:extLst>
                    <a:ext uri="{9D8B030D-6E8A-4147-A177-3AD203B41FA5}">
                      <a16:colId xmlns:a16="http://schemas.microsoft.com/office/drawing/2014/main" val="2279403833"/>
                    </a:ext>
                  </a:extLst>
                </a:gridCol>
                <a:gridCol w="1196087">
                  <a:extLst>
                    <a:ext uri="{9D8B030D-6E8A-4147-A177-3AD203B41FA5}">
                      <a16:colId xmlns:a16="http://schemas.microsoft.com/office/drawing/2014/main" val="3344902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100" dirty="0"/>
                        <a:t>Progression Defined as 40% eGFR Decline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100" dirty="0"/>
                        <a:t>Progression Defined as Doubling of Serum Creatinine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101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Univariable (Model 1)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Multivariable (Model 2)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Multivariable + </a:t>
                      </a:r>
                    </a:p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other 2 hemodynamic parameters</a:t>
                      </a:r>
                    </a:p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(Model 3)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Univariable (Model 1)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Multivariable (Model 2)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Multivariable + </a:t>
                      </a:r>
                    </a:p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other 2 hemodynamic parameters</a:t>
                      </a:r>
                    </a:p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(Model 3)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20927"/>
                  </a:ext>
                </a:extLst>
              </a:tr>
              <a:tr h="392734">
                <a:tc>
                  <a:txBody>
                    <a:bodyPr/>
                    <a:lstStyle/>
                    <a:p>
                      <a:r>
                        <a:rPr lang="en-US" sz="1100" dirty="0"/>
                        <a:t>PWV (m/s)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1.32 (1.22–1.430)</a:t>
                      </a:r>
                      <a:br>
                        <a:rPr lang="en-US" sz="1100" dirty="0"/>
                      </a:br>
                      <a:r>
                        <a:rPr lang="en-US" sz="1100" i="1" dirty="0"/>
                        <a:t>P</a:t>
                      </a:r>
                      <a:r>
                        <a:rPr lang="en-US" sz="1100" dirty="0"/>
                        <a:t> &lt; 0.001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1.13 (1.01–1.27)</a:t>
                      </a:r>
                      <a:br>
                        <a:rPr lang="en-US" sz="1100" dirty="0"/>
                      </a:br>
                      <a:r>
                        <a:rPr lang="en-US" sz="1100" i="1" dirty="0"/>
                        <a:t>P</a:t>
                      </a:r>
                      <a:r>
                        <a:rPr lang="en-US" sz="1100" dirty="0"/>
                        <a:t> = 0.04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1.14 (1.01–1.29)</a:t>
                      </a:r>
                      <a:br>
                        <a:rPr lang="en-US" sz="1100"/>
                      </a:br>
                      <a:r>
                        <a:rPr lang="en-US" sz="1100" i="1"/>
                        <a:t>P</a:t>
                      </a:r>
                      <a:r>
                        <a:rPr lang="en-US" sz="1100"/>
                        <a:t> = 0.04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1.35 (1.23–1.49)</a:t>
                      </a:r>
                      <a:br>
                        <a:rPr lang="en-US" sz="1100"/>
                      </a:br>
                      <a:r>
                        <a:rPr lang="en-US" sz="1100" i="1"/>
                        <a:t>P</a:t>
                      </a:r>
                      <a:r>
                        <a:rPr lang="en-US" sz="1100"/>
                        <a:t> &lt; 0.001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1.18 (1.02–1.36)</a:t>
                      </a:r>
                      <a:br>
                        <a:rPr lang="en-US" sz="1100"/>
                      </a:br>
                      <a:r>
                        <a:rPr lang="en-US" sz="1100" i="1"/>
                        <a:t>P</a:t>
                      </a:r>
                      <a:r>
                        <a:rPr lang="en-US" sz="1100"/>
                        <a:t> = 0.02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1.19 (1.02–1.39)</a:t>
                      </a:r>
                      <a:br>
                        <a:rPr lang="en-US" sz="1100" dirty="0"/>
                      </a:br>
                      <a:r>
                        <a:rPr lang="en-US" sz="1100" i="1" dirty="0"/>
                        <a:t>P</a:t>
                      </a:r>
                      <a:r>
                        <a:rPr lang="en-US" sz="1100" dirty="0"/>
                        <a:t> = 0.03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354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Central Pulse Pressure (10 mmHg)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1.39 (1.23–1.56)</a:t>
                      </a:r>
                      <a:br>
                        <a:rPr lang="en-US" sz="1100" dirty="0"/>
                      </a:br>
                      <a:r>
                        <a:rPr lang="en-US" sz="1100" i="1" dirty="0"/>
                        <a:t>P</a:t>
                      </a:r>
                      <a:r>
                        <a:rPr lang="en-US" sz="1100" dirty="0"/>
                        <a:t> &lt; 0.001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1.23 (0.99–1.52)</a:t>
                      </a:r>
                      <a:br>
                        <a:rPr lang="en-US" sz="1100" dirty="0"/>
                      </a:br>
                      <a:r>
                        <a:rPr lang="en-US" sz="1100" i="1" dirty="0"/>
                        <a:t>P</a:t>
                      </a:r>
                      <a:r>
                        <a:rPr lang="en-US" sz="1100" dirty="0"/>
                        <a:t> = 0.06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1.14 (0.91–1.43)</a:t>
                      </a:r>
                      <a:br>
                        <a:rPr lang="en-US" sz="1100" dirty="0"/>
                      </a:br>
                      <a:r>
                        <a:rPr lang="en-US" sz="1100" i="1" dirty="0"/>
                        <a:t>P</a:t>
                      </a:r>
                      <a:r>
                        <a:rPr lang="en-US" sz="1100" dirty="0"/>
                        <a:t> = 0.27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1.28 (1.09–1.49)</a:t>
                      </a:r>
                      <a:br>
                        <a:rPr lang="en-US" sz="1100" dirty="0"/>
                      </a:br>
                      <a:r>
                        <a:rPr lang="en-US" sz="1100" i="1" dirty="0"/>
                        <a:t>P</a:t>
                      </a:r>
                      <a:r>
                        <a:rPr lang="en-US" sz="1100" dirty="0"/>
                        <a:t> = 0.002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1.13 (0.86–1.49)</a:t>
                      </a:r>
                      <a:br>
                        <a:rPr lang="en-US" sz="1100" dirty="0"/>
                      </a:br>
                      <a:r>
                        <a:rPr lang="en-US" sz="1100" i="1" dirty="0"/>
                        <a:t>P</a:t>
                      </a:r>
                      <a:r>
                        <a:rPr lang="en-US" sz="1100" dirty="0"/>
                        <a:t> = 0.38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1.05 (0.78–1.41)</a:t>
                      </a:r>
                      <a:br>
                        <a:rPr lang="en-US" sz="1100" dirty="0"/>
                      </a:br>
                      <a:r>
                        <a:rPr lang="en-US" sz="1100" i="1" dirty="0"/>
                        <a:t>P</a:t>
                      </a:r>
                      <a:r>
                        <a:rPr lang="en-US" sz="1100" dirty="0"/>
                        <a:t> = 0.74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6666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Augmentation Index 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1.33 (1.11–1.60)</a:t>
                      </a:r>
                      <a:br>
                        <a:rPr lang="en-US" sz="1100" dirty="0"/>
                      </a:br>
                      <a:r>
                        <a:rPr lang="en-US" sz="1100" i="1" dirty="0"/>
                        <a:t>P</a:t>
                      </a:r>
                      <a:r>
                        <a:rPr lang="en-US" sz="1100" dirty="0"/>
                        <a:t> = 0.001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1.31 (1.00–1.72)</a:t>
                      </a:r>
                      <a:br>
                        <a:rPr lang="en-US" sz="1100"/>
                      </a:br>
                      <a:r>
                        <a:rPr lang="en-US" sz="1100" i="1"/>
                        <a:t>P</a:t>
                      </a:r>
                      <a:r>
                        <a:rPr lang="en-US" sz="1100"/>
                        <a:t> = 0.049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1.22 (0.92–1.63)</a:t>
                      </a:r>
                      <a:br>
                        <a:rPr lang="en-US" sz="1100"/>
                      </a:br>
                      <a:r>
                        <a:rPr lang="en-US" sz="1100" i="1"/>
                        <a:t>P</a:t>
                      </a:r>
                      <a:r>
                        <a:rPr lang="en-US" sz="1100"/>
                        <a:t> = 0.16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1.31 (1.03–1.66)</a:t>
                      </a:r>
                      <a:br>
                        <a:rPr lang="en-US" sz="1100"/>
                      </a:br>
                      <a:r>
                        <a:rPr lang="en-US" sz="1100" i="1"/>
                        <a:t>P</a:t>
                      </a:r>
                      <a:r>
                        <a:rPr lang="en-US" sz="1100"/>
                        <a:t> = 0.03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1.25 (0.90–1.73)</a:t>
                      </a:r>
                      <a:br>
                        <a:rPr lang="en-US" sz="1100" dirty="0"/>
                      </a:br>
                      <a:r>
                        <a:rPr lang="en-US" sz="1100" i="1" dirty="0"/>
                        <a:t>P</a:t>
                      </a:r>
                      <a:r>
                        <a:rPr lang="en-US" sz="1100" dirty="0"/>
                        <a:t> = 0.19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1.19 (0.83–1.67)</a:t>
                      </a:r>
                      <a:br>
                        <a:rPr lang="en-US" sz="1100" dirty="0"/>
                      </a:br>
                      <a:r>
                        <a:rPr lang="en-US" sz="1100" i="1" dirty="0"/>
                        <a:t>P</a:t>
                      </a:r>
                      <a:r>
                        <a:rPr lang="en-US" sz="1100" dirty="0"/>
                        <a:t> = 0.35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6246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31E65D6-69BC-4914-8BB2-BD372D558883}"/>
              </a:ext>
            </a:extLst>
          </p:cNvPr>
          <p:cNvSpPr txBox="1"/>
          <p:nvPr/>
        </p:nvSpPr>
        <p:spPr>
          <a:xfrm>
            <a:off x="300625" y="6492875"/>
            <a:ext cx="34571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Liu, JJ </a:t>
            </a:r>
            <a:r>
              <a:rPr lang="en-US" sz="1100" i="1" dirty="0"/>
              <a:t>et al. BMC Nephrol </a:t>
            </a:r>
            <a:r>
              <a:rPr lang="en-US" sz="1100" dirty="0"/>
              <a:t>2020 Aug 20;21(1):359.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04E72B-F02C-434B-AE70-DEE57198F404}"/>
              </a:ext>
            </a:extLst>
          </p:cNvPr>
          <p:cNvSpPr txBox="1"/>
          <p:nvPr/>
        </p:nvSpPr>
        <p:spPr>
          <a:xfrm>
            <a:off x="152819" y="1636077"/>
            <a:ext cx="388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This study of the SMART2D cohort included 1,444 patients with type 2 diabetes who had carotid-femoral PWV measured at two visits three years apart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2AE117-5B9F-465E-B181-DFE058DF0415}"/>
              </a:ext>
            </a:extLst>
          </p:cNvPr>
          <p:cNvSpPr txBox="1"/>
          <p:nvPr/>
        </p:nvSpPr>
        <p:spPr>
          <a:xfrm>
            <a:off x="4036929" y="1603332"/>
            <a:ext cx="42062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main study findings include: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PWV was independently associated with progressive CKD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Regression of PWV was associated with a reduced risk of CKD progression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Adding PWV to traditional models improved prediction rate of progressive CKD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7AD2E3C-349B-469A-B359-5F4E50096C9B}"/>
              </a:ext>
            </a:extLst>
          </p:cNvPr>
          <p:cNvSpPr txBox="1"/>
          <p:nvPr/>
        </p:nvSpPr>
        <p:spPr>
          <a:xfrm>
            <a:off x="8243169" y="1603332"/>
            <a:ext cx="38841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These results suggest that PWV may aid in individualizing diabetic patient management and may be used to enrich clinical trial enrollment with patients at high renal risk</a:t>
            </a:r>
          </a:p>
        </p:txBody>
      </p:sp>
    </p:spTree>
    <p:extLst>
      <p:ext uri="{BB962C8B-B14F-4D97-AF65-F5344CB8AC3E}">
        <p14:creationId xmlns:p14="http://schemas.microsoft.com/office/powerpoint/2010/main" val="6201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4242</TotalTime>
  <Words>469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PWV Associated with Progressive CKD; PWV Regression Associated with Reduced Risk of CKD Progression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STUTZ</dc:creator>
  <cp:lastModifiedBy>ROBERT STUTZ</cp:lastModifiedBy>
  <cp:revision>10</cp:revision>
  <dcterms:created xsi:type="dcterms:W3CDTF">2020-08-31T19:07:04Z</dcterms:created>
  <dcterms:modified xsi:type="dcterms:W3CDTF">2020-09-23T20:48:29Z</dcterms:modified>
</cp:coreProperties>
</file>